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72" r:id="rId3"/>
    <p:sldId id="409" r:id="rId4"/>
    <p:sldId id="418" r:id="rId5"/>
    <p:sldId id="479" r:id="rId6"/>
    <p:sldId id="443" r:id="rId7"/>
    <p:sldId id="438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2023/10/19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DFBDD2A5-F0D7-4987-90D5-8521812726DD}"/>
              </a:ext>
            </a:extLst>
          </p:cNvPr>
          <p:cNvSpPr txBox="1">
            <a:spLocks/>
          </p:cNvSpPr>
          <p:nvPr/>
        </p:nvSpPr>
        <p:spPr>
          <a:xfrm>
            <a:off x="1727868" y="1903825"/>
            <a:ext cx="8621485" cy="94599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 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79A58E74-A431-4E35-A837-CA7E587F3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68" y="3687526"/>
            <a:ext cx="11630084" cy="165576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Geng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-Yun Tien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Y. Chuang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2023/10/20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5244201-951D-4340-84EF-D8C24B9F3F26}"/>
              </a:ext>
            </a:extLst>
          </p:cNvPr>
          <p:cNvCxnSpPr/>
          <p:nvPr/>
        </p:nvCxnSpPr>
        <p:spPr>
          <a:xfrm>
            <a:off x="3338611" y="3414749"/>
            <a:ext cx="5400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17F873D6-9451-3575-6F66-AEF2120B5377}"/>
              </a:ext>
            </a:extLst>
          </p:cNvPr>
          <p:cNvGrpSpPr/>
          <p:nvPr/>
        </p:nvGrpSpPr>
        <p:grpSpPr>
          <a:xfrm>
            <a:off x="1062000" y="5326551"/>
            <a:ext cx="720000" cy="769441"/>
            <a:chOff x="1498967" y="3890940"/>
            <a:chExt cx="720000" cy="769441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BAFEE8DD-F324-40F9-ECCB-66DFE203BDE3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1570543-3DC5-103B-C1DB-F3FD5553237A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1774CD5-9236-419C-CF4E-CC187C77C0F3}"/>
              </a:ext>
            </a:extLst>
          </p:cNvPr>
          <p:cNvSpPr/>
          <p:nvPr/>
        </p:nvSpPr>
        <p:spPr>
          <a:xfrm>
            <a:off x="1850400" y="5263765"/>
            <a:ext cx="927133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 works &amp; homework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3C3A11E-D46B-D08C-9912-DC09707B7466}"/>
              </a:ext>
            </a:extLst>
          </p:cNvPr>
          <p:cNvSpPr/>
          <p:nvPr/>
        </p:nvSpPr>
        <p:spPr>
          <a:xfrm>
            <a:off x="287742" y="4493165"/>
            <a:ext cx="2362152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68A9B70-897D-D5B4-664B-DDA54D653DB9}"/>
              </a:ext>
            </a:extLst>
          </p:cNvPr>
          <p:cNvGrpSpPr/>
          <p:nvPr/>
        </p:nvGrpSpPr>
        <p:grpSpPr>
          <a:xfrm>
            <a:off x="1060763" y="1311672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38C595-C343-18CF-89B5-C01033B24015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CD047BC-0D1C-E997-E1ED-61617A727522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973A8D4-E280-F355-9B69-D4BBBD0F8298}"/>
              </a:ext>
            </a:extLst>
          </p:cNvPr>
          <p:cNvSpPr/>
          <p:nvPr/>
        </p:nvSpPr>
        <p:spPr>
          <a:xfrm>
            <a:off x="1850399" y="1227113"/>
            <a:ext cx="9682237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Recheck TCGA patches and do quality control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F65F2AC-190B-0031-CC9C-400E76900AB8}"/>
              </a:ext>
            </a:extLst>
          </p:cNvPr>
          <p:cNvGrpSpPr/>
          <p:nvPr/>
        </p:nvGrpSpPr>
        <p:grpSpPr>
          <a:xfrm>
            <a:off x="1069031" y="2296723"/>
            <a:ext cx="720000" cy="769441"/>
            <a:chOff x="1498967" y="3890940"/>
            <a:chExt cx="720000" cy="769441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557082FA-05F6-07EC-AE76-DA50DF22994A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B56D166-9096-8A08-DA41-6D52155A57E6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448926C-56C5-79F4-7889-B568AE82B3E2}"/>
              </a:ext>
            </a:extLst>
          </p:cNvPr>
          <p:cNvSpPr/>
          <p:nvPr/>
        </p:nvSpPr>
        <p:spPr>
          <a:xfrm>
            <a:off x="1858668" y="2212164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Retrain CNN models for patch-level prediction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DD78778-6A8B-9E63-9F8C-8699117731B9}"/>
              </a:ext>
            </a:extLst>
          </p:cNvPr>
          <p:cNvGrpSpPr/>
          <p:nvPr/>
        </p:nvGrpSpPr>
        <p:grpSpPr>
          <a:xfrm>
            <a:off x="1060762" y="3278318"/>
            <a:ext cx="720000" cy="769441"/>
            <a:chOff x="1498967" y="3890940"/>
            <a:chExt cx="720000" cy="769441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3B6B257-AABB-C06D-8844-B6435A56DF5A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F402A99-533D-EDCD-D406-D3D42439AD64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221C6A-66AB-CDCB-D16E-65F8FD991A60}"/>
              </a:ext>
            </a:extLst>
          </p:cNvPr>
          <p:cNvSpPr/>
          <p:nvPr/>
        </p:nvSpPr>
        <p:spPr>
          <a:xfrm>
            <a:off x="1850399" y="3193759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AACR abstract (finish 300 words) </a:t>
            </a:r>
          </a:p>
        </p:txBody>
      </p:sp>
    </p:spTree>
    <p:extLst>
      <p:ext uri="{BB962C8B-B14F-4D97-AF65-F5344CB8AC3E}">
        <p14:creationId xmlns:p14="http://schemas.microsoft.com/office/powerpoint/2010/main" val="53073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BE149FA-A848-FB87-14BA-ECBAB6CFF8FC}"/>
              </a:ext>
            </a:extLst>
          </p:cNvPr>
          <p:cNvSpPr/>
          <p:nvPr/>
        </p:nvSpPr>
        <p:spPr>
          <a:xfrm>
            <a:off x="4165635" y="5480795"/>
            <a:ext cx="2902837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11A4013-2401-26D4-792D-AB69EBFFE50B}"/>
              </a:ext>
            </a:extLst>
          </p:cNvPr>
          <p:cNvSpPr/>
          <p:nvPr/>
        </p:nvSpPr>
        <p:spPr>
          <a:xfrm>
            <a:off x="8898479" y="3972424"/>
            <a:ext cx="2417828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398DFE-B6B6-62AD-8AAF-5A0E250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" y="1021071"/>
            <a:ext cx="3190056" cy="177806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AFD03F8-CF96-2F68-731F-3D4148D3DC4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760380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 descr="一張含有 煮熟 的圖片&#10;&#10;自動產生的描述">
            <a:extLst>
              <a:ext uri="{FF2B5EF4-FFF2-40B4-BE49-F238E27FC236}">
                <a16:creationId xmlns:a16="http://schemas.microsoft.com/office/drawing/2014/main" id="{E8D2ED10-FA04-FF53-531C-5E650C91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0" y="4371378"/>
            <a:ext cx="1440000" cy="1440000"/>
          </a:xfrm>
          <a:prstGeom prst="rect">
            <a:avLst/>
          </a:prstGeom>
        </p:spPr>
      </p:pic>
      <p:pic>
        <p:nvPicPr>
          <p:cNvPr id="17" name="圖片 16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7F517FCD-E543-369D-F25C-DBFAF30A3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0" y="4566891"/>
            <a:ext cx="1440000" cy="1440000"/>
          </a:xfrm>
          <a:prstGeom prst="rect">
            <a:avLst/>
          </a:prstGeom>
        </p:spPr>
      </p:pic>
      <p:pic>
        <p:nvPicPr>
          <p:cNvPr id="18" name="圖片 17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EB77778A-25F1-FC09-583B-4474D7783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751251"/>
            <a:ext cx="1440000" cy="144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0247B8-7D82-12BF-B54B-5507B8D55BC6}"/>
              </a:ext>
            </a:extLst>
          </p:cNvPr>
          <p:cNvSpPr txBox="1"/>
          <p:nvPr/>
        </p:nvSpPr>
        <p:spPr>
          <a:xfrm>
            <a:off x="295436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7AC14F5-BE5F-795D-794A-D6CB00E77DCE}"/>
              </a:ext>
            </a:extLst>
          </p:cNvPr>
          <p:cNvSpPr txBox="1"/>
          <p:nvPr/>
        </p:nvSpPr>
        <p:spPr>
          <a:xfrm>
            <a:off x="3891925" y="140878"/>
            <a:ext cx="3840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Classified adenocarcinoma epithelium patches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CEED58-D1F4-7E44-D786-A7D4F1669BBA}"/>
              </a:ext>
            </a:extLst>
          </p:cNvPr>
          <p:cNvSpPr txBox="1"/>
          <p:nvPr/>
        </p:nvSpPr>
        <p:spPr>
          <a:xfrm>
            <a:off x="299917" y="6163092"/>
            <a:ext cx="25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358E791-9841-9030-A9E7-146C48CF455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611618" y="4408398"/>
            <a:ext cx="5436" cy="107239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EE05DC8-04B3-A62D-113C-2BD95575C594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71733" y="3629641"/>
            <a:ext cx="0" cy="7797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7CC2E981-A687-8C59-3611-C7A93977E306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6816209" y="3626218"/>
            <a:ext cx="0" cy="7821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CDFAB28-3F5A-5826-E8AA-E7DAEFB7F00C}"/>
              </a:ext>
            </a:extLst>
          </p:cNvPr>
          <p:cNvCxnSpPr>
            <a:cxnSpLocks/>
          </p:cNvCxnSpPr>
          <p:nvPr/>
        </p:nvCxnSpPr>
        <p:spPr>
          <a:xfrm flipH="1">
            <a:off x="4361725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3EFFB2CA-C595-410C-7BAA-BFE08EAA1AC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19708" y="5731658"/>
            <a:ext cx="1645927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圖片 77">
            <a:extLst>
              <a:ext uri="{FF2B5EF4-FFF2-40B4-BE49-F238E27FC236}">
                <a16:creationId xmlns:a16="http://schemas.microsoft.com/office/drawing/2014/main" id="{3FFEBFEF-8BEE-1B9E-1AED-64318AD51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7524" y="1077015"/>
            <a:ext cx="1440000" cy="14400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4D3DE39-A9D8-88D3-D133-248F2D750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3164" y="1272528"/>
            <a:ext cx="1440000" cy="1440000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416B9F4A-5CAC-57AC-5A1A-1B7C1BF27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945" y="1456888"/>
            <a:ext cx="1440000" cy="144000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944523E6-48AD-D4AB-F743-2E7909FA4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621" y="1077015"/>
            <a:ext cx="1440000" cy="144000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C9967105-E19C-BD78-65E3-0AC7F72ADC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9261" y="1272528"/>
            <a:ext cx="1440000" cy="14400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737DB72-2EB8-3C0B-CE15-690D88110B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042" y="1456888"/>
            <a:ext cx="1440000" cy="1440000"/>
          </a:xfrm>
          <a:prstGeom prst="rect">
            <a:avLst/>
          </a:prstGeom>
        </p:spPr>
      </p:pic>
      <p:sp>
        <p:nvSpPr>
          <p:cNvPr id="89" name="文字方塊 88">
            <a:extLst>
              <a:ext uri="{FF2B5EF4-FFF2-40B4-BE49-F238E27FC236}">
                <a16:creationId xmlns:a16="http://schemas.microsoft.com/office/drawing/2014/main" id="{6468201E-6497-0E1A-DC35-5EB6DE4345A4}"/>
              </a:ext>
            </a:extLst>
          </p:cNvPr>
          <p:cNvSpPr txBox="1"/>
          <p:nvPr/>
        </p:nvSpPr>
        <p:spPr>
          <a:xfrm>
            <a:off x="3095630" y="2921755"/>
            <a:ext cx="25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training dataset with tissue type label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C2ADC3-A365-BB85-D98F-8BDDCBB19110}"/>
              </a:ext>
            </a:extLst>
          </p:cNvPr>
          <p:cNvSpPr txBox="1"/>
          <p:nvPr/>
        </p:nvSpPr>
        <p:spPr>
          <a:xfrm>
            <a:off x="5540106" y="2918332"/>
            <a:ext cx="25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testing dataset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tissue type label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888EDABB-C05E-1D26-6F6D-4895BB17E6D3}"/>
              </a:ext>
            </a:extLst>
          </p:cNvPr>
          <p:cNvSpPr txBox="1"/>
          <p:nvPr/>
        </p:nvSpPr>
        <p:spPr>
          <a:xfrm>
            <a:off x="-26454" y="611752"/>
            <a:ext cx="38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 with KRAS mutation label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B438018-C355-9374-530F-532ADAE947CB}"/>
              </a:ext>
            </a:extLst>
          </p:cNvPr>
          <p:cNvSpPr txBox="1"/>
          <p:nvPr/>
        </p:nvSpPr>
        <p:spPr>
          <a:xfrm>
            <a:off x="3169030" y="3829867"/>
            <a:ext cx="13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CBEF2B72-ED12-4773-162B-4C1A343FFBA1}"/>
              </a:ext>
            </a:extLst>
          </p:cNvPr>
          <p:cNvSpPr txBox="1"/>
          <p:nvPr/>
        </p:nvSpPr>
        <p:spPr>
          <a:xfrm>
            <a:off x="6589203" y="3833559"/>
            <a:ext cx="13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FCE01BD-9DA1-098B-DAF9-EAA203A7DA06}"/>
              </a:ext>
            </a:extLst>
          </p:cNvPr>
          <p:cNvSpPr txBox="1"/>
          <p:nvPr/>
        </p:nvSpPr>
        <p:spPr>
          <a:xfrm>
            <a:off x="7837428" y="137683"/>
            <a:ext cx="4344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KRAS gene mutation prediction</a:t>
            </a: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0205E013-C0BC-E717-57C6-95603BE22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2007" y="1077015"/>
            <a:ext cx="1440000" cy="1440000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986B25BF-6CB3-AFBF-F684-422FBD855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7647" y="1272528"/>
            <a:ext cx="1440000" cy="144000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87FA511B-2CB9-7CDB-F02D-0025682C57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428" y="1456888"/>
            <a:ext cx="1440000" cy="1440000"/>
          </a:xfrm>
          <a:prstGeom prst="rect">
            <a:avLst/>
          </a:prstGeom>
        </p:spPr>
      </p:pic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4892DAF-F501-9CB2-3047-19CF14425CA7}"/>
              </a:ext>
            </a:extLst>
          </p:cNvPr>
          <p:cNvCxnSpPr>
            <a:cxnSpLocks/>
          </p:cNvCxnSpPr>
          <p:nvPr/>
        </p:nvCxnSpPr>
        <p:spPr>
          <a:xfrm flipV="1">
            <a:off x="8250382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82C4C1A1-BBE7-429E-6377-8E578146DE67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7068472" y="5731658"/>
            <a:ext cx="118191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E06BC61C-B256-B204-EA20-B53158F18AC8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8250382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7D248838-187B-6979-64FA-C8043888FC11}"/>
              </a:ext>
            </a:extLst>
          </p:cNvPr>
          <p:cNvSpPr txBox="1"/>
          <p:nvPr/>
        </p:nvSpPr>
        <p:spPr>
          <a:xfrm>
            <a:off x="4070390" y="6017846"/>
            <a:ext cx="311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 inference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7BE5242-B6DE-0B0F-BDB7-DA9B75A50446}"/>
              </a:ext>
            </a:extLst>
          </p:cNvPr>
          <p:cNvSpPr txBox="1"/>
          <p:nvPr/>
        </p:nvSpPr>
        <p:spPr>
          <a:xfrm>
            <a:off x="8474090" y="677089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9862A706-58D5-B929-ECE6-DB46F89A04E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091074" y="2897454"/>
            <a:ext cx="16319" cy="10749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6DFD12CB-3F49-A982-12E6-9CE824F1556F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10098562" y="4474149"/>
            <a:ext cx="13154" cy="84091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322B7CCE-58D1-F5A8-DB1F-DC8BFFA6DF4A}"/>
              </a:ext>
            </a:extLst>
          </p:cNvPr>
          <p:cNvSpPr txBox="1"/>
          <p:nvPr/>
        </p:nvSpPr>
        <p:spPr>
          <a:xfrm>
            <a:off x="8835613" y="5315059"/>
            <a:ext cx="2552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 mutation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 wildtype</a:t>
            </a:r>
          </a:p>
        </p:txBody>
      </p:sp>
    </p:spTree>
    <p:extLst>
      <p:ext uri="{BB962C8B-B14F-4D97-AF65-F5344CB8AC3E}">
        <p14:creationId xmlns:p14="http://schemas.microsoft.com/office/powerpoint/2010/main" val="160025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5EF5C65-4567-F71A-46A6-351B31BE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8130" y="1754636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ABDE03-7AB0-3B4D-B91B-88F96C1A2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770" y="1950149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0243A2-32A0-38F0-FD7A-B49A07EFC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3551" y="2134509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AD55829-83E6-A71F-928B-693B8D366667}"/>
              </a:ext>
            </a:extLst>
          </p:cNvPr>
          <p:cNvSpPr/>
          <p:nvPr/>
        </p:nvSpPr>
        <p:spPr>
          <a:xfrm>
            <a:off x="325066" y="759909"/>
            <a:ext cx="5696060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model predict patch-level outcome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E8D0642-4F86-EE86-466A-2F83EF692BF5}"/>
              </a:ext>
            </a:extLst>
          </p:cNvPr>
          <p:cNvCxnSpPr>
            <a:cxnSpLocks/>
          </p:cNvCxnSpPr>
          <p:nvPr/>
        </p:nvCxnSpPr>
        <p:spPr>
          <a:xfrm>
            <a:off x="3909521" y="2769996"/>
            <a:ext cx="160487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A6A7C39-5742-6F43-0AC4-6C07B1445992}"/>
              </a:ext>
            </a:extLst>
          </p:cNvPr>
          <p:cNvSpPr/>
          <p:nvPr/>
        </p:nvSpPr>
        <p:spPr>
          <a:xfrm>
            <a:off x="3410415" y="222037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D4298F-B8F9-3FDB-6E85-11B4E8780242}"/>
              </a:ext>
            </a:extLst>
          </p:cNvPr>
          <p:cNvSpPr txBox="1"/>
          <p:nvPr/>
        </p:nvSpPr>
        <p:spPr>
          <a:xfrm>
            <a:off x="1537865" y="1361142"/>
            <a:ext cx="315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classified tumor patches</a:t>
            </a:r>
          </a:p>
        </p:txBody>
      </p:sp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0F423BF5-5BCA-8F18-8F0C-2902DABC9A25}"/>
              </a:ext>
            </a:extLst>
          </p:cNvPr>
          <p:cNvSpPr/>
          <p:nvPr/>
        </p:nvSpPr>
        <p:spPr>
          <a:xfrm>
            <a:off x="287741" y="258747"/>
            <a:ext cx="6452017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KRAS gene mutation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prediction</a:t>
            </a:r>
            <a:r>
              <a:rPr lang="zh-TW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– CNN model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12DC2AC0-0AF5-583E-0850-8A0824C24556}"/>
              </a:ext>
            </a:extLst>
          </p:cNvPr>
          <p:cNvSpPr/>
          <p:nvPr/>
        </p:nvSpPr>
        <p:spPr>
          <a:xfrm rot="2580556">
            <a:off x="3662920" y="3227273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8E9F03C-81C8-F75B-CA2F-C85975372CC0}"/>
              </a:ext>
            </a:extLst>
          </p:cNvPr>
          <p:cNvSpPr/>
          <p:nvPr/>
        </p:nvSpPr>
        <p:spPr>
          <a:xfrm>
            <a:off x="3620251" y="3366681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FB98E1-87A0-56F1-F98B-7C215A95D3F7}"/>
              </a:ext>
            </a:extLst>
          </p:cNvPr>
          <p:cNvSpPr/>
          <p:nvPr/>
        </p:nvSpPr>
        <p:spPr>
          <a:xfrm>
            <a:off x="5666085" y="2459751"/>
            <a:ext cx="1440000" cy="6204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 model 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6172AED-92C7-E65D-89E6-FB4EC9BD3A58}"/>
              </a:ext>
            </a:extLst>
          </p:cNvPr>
          <p:cNvCxnSpPr>
            <a:cxnSpLocks/>
          </p:cNvCxnSpPr>
          <p:nvPr/>
        </p:nvCxnSpPr>
        <p:spPr>
          <a:xfrm>
            <a:off x="7284367" y="2770868"/>
            <a:ext cx="160487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1CE7AE3-F56D-505C-8218-DFCFC1E4FC43}"/>
              </a:ext>
            </a:extLst>
          </p:cNvPr>
          <p:cNvSpPr/>
          <p:nvPr/>
        </p:nvSpPr>
        <p:spPr>
          <a:xfrm>
            <a:off x="6785261" y="2221245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6459C3B-4966-2BB6-FCD1-A88C13E06F78}"/>
              </a:ext>
            </a:extLst>
          </p:cNvPr>
          <p:cNvSpPr/>
          <p:nvPr/>
        </p:nvSpPr>
        <p:spPr>
          <a:xfrm>
            <a:off x="8539436" y="1492621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9DE4CD9-B87B-4F95-FD7C-F308CB381C5C}"/>
              </a:ext>
            </a:extLst>
          </p:cNvPr>
          <p:cNvSpPr/>
          <p:nvPr/>
        </p:nvSpPr>
        <p:spPr>
          <a:xfrm>
            <a:off x="9606890" y="2022138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91F291-4A5A-3510-E48B-2EA092B6351F}"/>
              </a:ext>
            </a:extLst>
          </p:cNvPr>
          <p:cNvSpPr txBox="1"/>
          <p:nvPr/>
        </p:nvSpPr>
        <p:spPr>
          <a:xfrm rot="16200000">
            <a:off x="9017840" y="273046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35F465DA-3683-0AC3-DF29-2E3A21EC1F1B}"/>
              </a:ext>
            </a:extLst>
          </p:cNvPr>
          <p:cNvCxnSpPr>
            <a:cxnSpLocks/>
          </p:cNvCxnSpPr>
          <p:nvPr/>
        </p:nvCxnSpPr>
        <p:spPr>
          <a:xfrm>
            <a:off x="9813590" y="202213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80298659-36A7-8628-E089-B13C0A4FA3C5}"/>
              </a:ext>
            </a:extLst>
          </p:cNvPr>
          <p:cNvSpPr/>
          <p:nvPr/>
        </p:nvSpPr>
        <p:spPr>
          <a:xfrm>
            <a:off x="9610466" y="2384100"/>
            <a:ext cx="429286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655CCEE-07D9-BE47-0F14-A5FF6DB05863}"/>
              </a:ext>
            </a:extLst>
          </p:cNvPr>
          <p:cNvCxnSpPr>
            <a:cxnSpLocks/>
          </p:cNvCxnSpPr>
          <p:nvPr/>
        </p:nvCxnSpPr>
        <p:spPr>
          <a:xfrm>
            <a:off x="9817166" y="23841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77605FA-D0BE-7435-F159-89ABE441CD73}"/>
              </a:ext>
            </a:extLst>
          </p:cNvPr>
          <p:cNvSpPr/>
          <p:nvPr/>
        </p:nvSpPr>
        <p:spPr>
          <a:xfrm>
            <a:off x="9606889" y="3259286"/>
            <a:ext cx="429281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F36C008-C1A8-8046-9DB6-5F8F17D1DE53}"/>
              </a:ext>
            </a:extLst>
          </p:cNvPr>
          <p:cNvCxnSpPr>
            <a:cxnSpLocks/>
          </p:cNvCxnSpPr>
          <p:nvPr/>
        </p:nvCxnSpPr>
        <p:spPr>
          <a:xfrm>
            <a:off x="9813590" y="32592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7676530F-F4B2-B0DB-3781-2889F60A517F}"/>
              </a:ext>
            </a:extLst>
          </p:cNvPr>
          <p:cNvSpPr/>
          <p:nvPr/>
        </p:nvSpPr>
        <p:spPr>
          <a:xfrm flipH="1" flipV="1">
            <a:off x="9247709" y="2107157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14136B5A-AB63-5E3D-2222-8E3C71CCA710}"/>
              </a:ext>
            </a:extLst>
          </p:cNvPr>
          <p:cNvSpPr/>
          <p:nvPr/>
        </p:nvSpPr>
        <p:spPr>
          <a:xfrm>
            <a:off x="8708491" y="2433067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D1B9222A-1AFC-01D3-9998-9845612B18C1}"/>
              </a:ext>
            </a:extLst>
          </p:cNvPr>
          <p:cNvSpPr/>
          <p:nvPr/>
        </p:nvSpPr>
        <p:spPr>
          <a:xfrm>
            <a:off x="325065" y="3844924"/>
            <a:ext cx="5770935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Aggregate patch-level outcome to slide-level prediction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97213C7-D857-8E39-B2DE-C943E8E94D2B}"/>
              </a:ext>
            </a:extLst>
          </p:cNvPr>
          <p:cNvSpPr/>
          <p:nvPr/>
        </p:nvSpPr>
        <p:spPr>
          <a:xfrm>
            <a:off x="559703" y="4547588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35E454-3988-E219-EC39-8FCE5DBFCBA0}"/>
              </a:ext>
            </a:extLst>
          </p:cNvPr>
          <p:cNvSpPr/>
          <p:nvPr/>
        </p:nvSpPr>
        <p:spPr>
          <a:xfrm>
            <a:off x="1627157" y="5077105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1C9A2C7-D87E-DAC9-D501-FB6DCCCE249D}"/>
              </a:ext>
            </a:extLst>
          </p:cNvPr>
          <p:cNvSpPr txBox="1"/>
          <p:nvPr/>
        </p:nvSpPr>
        <p:spPr>
          <a:xfrm rot="16200000">
            <a:off x="1038107" y="5785428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AAF6DCE-7887-4961-25F3-3F3356EAD3E8}"/>
              </a:ext>
            </a:extLst>
          </p:cNvPr>
          <p:cNvCxnSpPr>
            <a:cxnSpLocks/>
          </p:cNvCxnSpPr>
          <p:nvPr/>
        </p:nvCxnSpPr>
        <p:spPr>
          <a:xfrm>
            <a:off x="1833857" y="507710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910097AC-80F8-DF22-AA96-BE34B1761354}"/>
              </a:ext>
            </a:extLst>
          </p:cNvPr>
          <p:cNvSpPr/>
          <p:nvPr/>
        </p:nvSpPr>
        <p:spPr>
          <a:xfrm>
            <a:off x="1630733" y="5439067"/>
            <a:ext cx="429286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D4843D7-7808-BD82-3592-5BED8ABA6911}"/>
              </a:ext>
            </a:extLst>
          </p:cNvPr>
          <p:cNvCxnSpPr>
            <a:cxnSpLocks/>
          </p:cNvCxnSpPr>
          <p:nvPr/>
        </p:nvCxnSpPr>
        <p:spPr>
          <a:xfrm>
            <a:off x="1837433" y="543906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A5019B5A-1F58-CDA4-764D-AC60A69EE3BD}"/>
              </a:ext>
            </a:extLst>
          </p:cNvPr>
          <p:cNvSpPr/>
          <p:nvPr/>
        </p:nvSpPr>
        <p:spPr>
          <a:xfrm>
            <a:off x="1627156" y="6314253"/>
            <a:ext cx="429281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78E90565-031D-9898-6E5C-9201CF00DF73}"/>
              </a:ext>
            </a:extLst>
          </p:cNvPr>
          <p:cNvCxnSpPr>
            <a:cxnSpLocks/>
          </p:cNvCxnSpPr>
          <p:nvPr/>
        </p:nvCxnSpPr>
        <p:spPr>
          <a:xfrm>
            <a:off x="1833857" y="631425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右大括弧 76">
            <a:extLst>
              <a:ext uri="{FF2B5EF4-FFF2-40B4-BE49-F238E27FC236}">
                <a16:creationId xmlns:a16="http://schemas.microsoft.com/office/drawing/2014/main" id="{C0F64789-4938-E7FA-E325-87561A3A0B66}"/>
              </a:ext>
            </a:extLst>
          </p:cNvPr>
          <p:cNvSpPr/>
          <p:nvPr/>
        </p:nvSpPr>
        <p:spPr>
          <a:xfrm flipH="1" flipV="1">
            <a:off x="1267976" y="5162124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104303A5-442C-29DB-BE20-9CC8F34DAE5D}"/>
              </a:ext>
            </a:extLst>
          </p:cNvPr>
          <p:cNvSpPr/>
          <p:nvPr/>
        </p:nvSpPr>
        <p:spPr>
          <a:xfrm>
            <a:off x="728758" y="5488034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0636CDC4-5170-4EB3-7436-91E5860A1EDC}"/>
              </a:ext>
            </a:extLst>
          </p:cNvPr>
          <p:cNvCxnSpPr>
            <a:cxnSpLocks/>
          </p:cNvCxnSpPr>
          <p:nvPr/>
        </p:nvCxnSpPr>
        <p:spPr>
          <a:xfrm>
            <a:off x="2560345" y="5661551"/>
            <a:ext cx="160487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09AB0CCE-5644-CFC2-DDE6-FD063508F360}"/>
              </a:ext>
            </a:extLst>
          </p:cNvPr>
          <p:cNvSpPr/>
          <p:nvPr/>
        </p:nvSpPr>
        <p:spPr>
          <a:xfrm>
            <a:off x="2061239" y="5111928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7EE17142-0A9F-2522-D0E3-85C2538021C2}"/>
              </a:ext>
            </a:extLst>
          </p:cNvPr>
          <p:cNvSpPr/>
          <p:nvPr/>
        </p:nvSpPr>
        <p:spPr>
          <a:xfrm>
            <a:off x="3550380" y="501980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430C616-20E1-A9A2-1891-EB9AE3EC3AA2}"/>
              </a:ext>
            </a:extLst>
          </p:cNvPr>
          <p:cNvSpPr/>
          <p:nvPr/>
        </p:nvSpPr>
        <p:spPr>
          <a:xfrm>
            <a:off x="4617834" y="5567982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65B06510-97E7-354E-BB6A-474BD70E407A}"/>
              </a:ext>
            </a:extLst>
          </p:cNvPr>
          <p:cNvCxnSpPr>
            <a:cxnSpLocks/>
          </p:cNvCxnSpPr>
          <p:nvPr/>
        </p:nvCxnSpPr>
        <p:spPr>
          <a:xfrm>
            <a:off x="4824534" y="556798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2AC433FF-C492-4015-EAA4-2335C2BF9BE0}"/>
              </a:ext>
            </a:extLst>
          </p:cNvPr>
          <p:cNvSpPr/>
          <p:nvPr/>
        </p:nvSpPr>
        <p:spPr>
          <a:xfrm>
            <a:off x="6132481" y="3844924"/>
            <a:ext cx="5891850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multiple CNN model to do ensemble learning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940C16FB-8A28-660B-672F-7ED1CC17667D}"/>
              </a:ext>
            </a:extLst>
          </p:cNvPr>
          <p:cNvSpPr/>
          <p:nvPr/>
        </p:nvSpPr>
        <p:spPr>
          <a:xfrm>
            <a:off x="5447803" y="4449488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280DA4E-0080-7156-EB9F-8416A5ABAAF3}"/>
              </a:ext>
            </a:extLst>
          </p:cNvPr>
          <p:cNvSpPr/>
          <p:nvPr/>
        </p:nvSpPr>
        <p:spPr>
          <a:xfrm>
            <a:off x="6515257" y="4997667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0FB9DF2E-B7AF-4404-85EB-ADB63BE4088B}"/>
              </a:ext>
            </a:extLst>
          </p:cNvPr>
          <p:cNvCxnSpPr>
            <a:cxnSpLocks/>
          </p:cNvCxnSpPr>
          <p:nvPr/>
        </p:nvCxnSpPr>
        <p:spPr>
          <a:xfrm>
            <a:off x="6721957" y="499766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88">
            <a:extLst>
              <a:ext uri="{FF2B5EF4-FFF2-40B4-BE49-F238E27FC236}">
                <a16:creationId xmlns:a16="http://schemas.microsoft.com/office/drawing/2014/main" id="{D591AC1D-FD70-BD78-BC00-23FD154DDF18}"/>
              </a:ext>
            </a:extLst>
          </p:cNvPr>
          <p:cNvSpPr/>
          <p:nvPr/>
        </p:nvSpPr>
        <p:spPr>
          <a:xfrm>
            <a:off x="5465938" y="5135565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0F45FC6-0A26-6A1B-2C9E-B22322821701}"/>
              </a:ext>
            </a:extLst>
          </p:cNvPr>
          <p:cNvSpPr/>
          <p:nvPr/>
        </p:nvSpPr>
        <p:spPr>
          <a:xfrm>
            <a:off x="6515255" y="5682713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0481C85D-E71D-504C-1385-0C0ABBD57575}"/>
              </a:ext>
            </a:extLst>
          </p:cNvPr>
          <p:cNvCxnSpPr>
            <a:cxnSpLocks/>
          </p:cNvCxnSpPr>
          <p:nvPr/>
        </p:nvCxnSpPr>
        <p:spPr>
          <a:xfrm>
            <a:off x="6721955" y="568271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B22F5815-95D7-F1A6-1735-96883C80BE2E}"/>
              </a:ext>
            </a:extLst>
          </p:cNvPr>
          <p:cNvSpPr/>
          <p:nvPr/>
        </p:nvSpPr>
        <p:spPr>
          <a:xfrm>
            <a:off x="5493306" y="5820351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3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27E4BCB8-85BB-30AC-0FED-E3178227389D}"/>
              </a:ext>
            </a:extLst>
          </p:cNvPr>
          <p:cNvSpPr/>
          <p:nvPr/>
        </p:nvSpPr>
        <p:spPr>
          <a:xfrm>
            <a:off x="6515255" y="6367757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DCE9D590-B51F-CD1B-5B77-C24A16D3FAD1}"/>
              </a:ext>
            </a:extLst>
          </p:cNvPr>
          <p:cNvCxnSpPr>
            <a:cxnSpLocks/>
          </p:cNvCxnSpPr>
          <p:nvPr/>
        </p:nvCxnSpPr>
        <p:spPr>
          <a:xfrm>
            <a:off x="6721955" y="636775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F2D2B56D-7065-16C8-2D21-91E376CD321D}"/>
              </a:ext>
            </a:extLst>
          </p:cNvPr>
          <p:cNvCxnSpPr>
            <a:cxnSpLocks/>
          </p:cNvCxnSpPr>
          <p:nvPr/>
        </p:nvCxnSpPr>
        <p:spPr>
          <a:xfrm>
            <a:off x="7173279" y="5747981"/>
            <a:ext cx="1420209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D283A874-B62E-3D21-06DE-A7673F87AB16}"/>
              </a:ext>
            </a:extLst>
          </p:cNvPr>
          <p:cNvCxnSpPr>
            <a:cxnSpLocks/>
          </p:cNvCxnSpPr>
          <p:nvPr/>
        </p:nvCxnSpPr>
        <p:spPr>
          <a:xfrm>
            <a:off x="7135965" y="5101677"/>
            <a:ext cx="1457523" cy="638452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2DAA735-0B3E-A7CF-1AA2-97E569F67DE5}"/>
              </a:ext>
            </a:extLst>
          </p:cNvPr>
          <p:cNvCxnSpPr>
            <a:cxnSpLocks/>
          </p:cNvCxnSpPr>
          <p:nvPr/>
        </p:nvCxnSpPr>
        <p:spPr>
          <a:xfrm flipV="1">
            <a:off x="7173288" y="5740129"/>
            <a:ext cx="1420200" cy="71839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03728517-D6E8-A7E3-686A-C2E6035EA481}"/>
              </a:ext>
            </a:extLst>
          </p:cNvPr>
          <p:cNvSpPr/>
          <p:nvPr/>
        </p:nvSpPr>
        <p:spPr>
          <a:xfrm>
            <a:off x="8647600" y="5437847"/>
            <a:ext cx="1397893" cy="6204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Ensemble 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BE781E64-C57F-AAB0-735D-C3D077A22F0B}"/>
              </a:ext>
            </a:extLst>
          </p:cNvPr>
          <p:cNvCxnSpPr>
            <a:cxnSpLocks/>
          </p:cNvCxnSpPr>
          <p:nvPr/>
        </p:nvCxnSpPr>
        <p:spPr>
          <a:xfrm>
            <a:off x="10109403" y="5747981"/>
            <a:ext cx="78875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098B132A-810F-79B7-7645-E3FC8C9B8535}"/>
              </a:ext>
            </a:extLst>
          </p:cNvPr>
          <p:cNvSpPr/>
          <p:nvPr/>
        </p:nvSpPr>
        <p:spPr>
          <a:xfrm>
            <a:off x="10962068" y="5663837"/>
            <a:ext cx="429277" cy="179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2166AAE4-0A01-BFA3-715C-2BFCE4096D91}"/>
              </a:ext>
            </a:extLst>
          </p:cNvPr>
          <p:cNvCxnSpPr>
            <a:cxnSpLocks/>
          </p:cNvCxnSpPr>
          <p:nvPr/>
        </p:nvCxnSpPr>
        <p:spPr>
          <a:xfrm>
            <a:off x="11168768" y="566383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69BE7A3C-80BB-8409-2CC2-091A35832DA9}"/>
              </a:ext>
            </a:extLst>
          </p:cNvPr>
          <p:cNvSpPr/>
          <p:nvPr/>
        </p:nvSpPr>
        <p:spPr>
          <a:xfrm>
            <a:off x="9874668" y="5118621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E62579-AC03-04FF-F413-F0E7F4262658}"/>
              </a:ext>
            </a:extLst>
          </p:cNvPr>
          <p:cNvSpPr/>
          <p:nvPr/>
        </p:nvSpPr>
        <p:spPr>
          <a:xfrm>
            <a:off x="1783187" y="4960532"/>
            <a:ext cx="357086" cy="16243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EEEA39-4282-E449-4E43-21E60DD55F09}"/>
              </a:ext>
            </a:extLst>
          </p:cNvPr>
          <p:cNvSpPr/>
          <p:nvPr/>
        </p:nvSpPr>
        <p:spPr>
          <a:xfrm>
            <a:off x="4768086" y="5437847"/>
            <a:ext cx="357086" cy="4648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7D5AEC3-EA1E-CED4-AEA1-37E34F0CAFEB}"/>
              </a:ext>
            </a:extLst>
          </p:cNvPr>
          <p:cNvSpPr/>
          <p:nvPr/>
        </p:nvSpPr>
        <p:spPr>
          <a:xfrm>
            <a:off x="2092702" y="5552844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0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2" y="258747"/>
            <a:ext cx="216620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title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7D2E50-72A0-69D9-78D3-14D40A79E835}"/>
              </a:ext>
            </a:extLst>
          </p:cNvPr>
          <p:cNvGrpSpPr/>
          <p:nvPr/>
        </p:nvGrpSpPr>
        <p:grpSpPr>
          <a:xfrm>
            <a:off x="1060763" y="1311672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CBF32F-727F-0D57-F47B-2B62E6E45B37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CEBA8C8-A7F0-0465-65FD-DB511C7F3807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3FDB14-C993-84B2-E5D7-7AA25F882D4C}"/>
              </a:ext>
            </a:extLst>
          </p:cNvPr>
          <p:cNvSpPr/>
          <p:nvPr/>
        </p:nvSpPr>
        <p:spPr>
          <a:xfrm>
            <a:off x="1850400" y="1227113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Integrated deep learning pipeline for predicting gene mutation using histopathology images in colon and rectum adenocarcinoma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443A6D3-EEC4-43DA-8D53-16FE1D9C9698}"/>
              </a:ext>
            </a:extLst>
          </p:cNvPr>
          <p:cNvGrpSpPr/>
          <p:nvPr/>
        </p:nvGrpSpPr>
        <p:grpSpPr>
          <a:xfrm>
            <a:off x="1069031" y="2763273"/>
            <a:ext cx="720000" cy="769441"/>
            <a:chOff x="1498967" y="3890940"/>
            <a:chExt cx="720000" cy="769441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3A4FA99-E1EA-B32F-B1C6-03DC185DDF8D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78AE660-70B8-66A0-3042-12FA98173818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962F332-0A7C-C5E6-3168-0B1CFC6B4B63}"/>
              </a:ext>
            </a:extLst>
          </p:cNvPr>
          <p:cNvSpPr/>
          <p:nvPr/>
        </p:nvSpPr>
        <p:spPr>
          <a:xfrm>
            <a:off x="1858668" y="2678714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Prediction of gene mutation from colon and rectum adenocarcinoma whole slide images via integrated deep learning pipeline 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DA7959-F672-C318-EC42-9DF4C08E5E4E}"/>
              </a:ext>
            </a:extLst>
          </p:cNvPr>
          <p:cNvGrpSpPr/>
          <p:nvPr/>
        </p:nvGrpSpPr>
        <p:grpSpPr>
          <a:xfrm>
            <a:off x="1060763" y="4211093"/>
            <a:ext cx="720000" cy="769441"/>
            <a:chOff x="1498967" y="3890940"/>
            <a:chExt cx="720000" cy="769441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A61F247-13FF-4743-176A-8519322EAF91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ACC1F19-32F5-3D10-2FA6-DCFE8037C09A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96295C5-E8F4-84DC-4230-024B1783DAC7}"/>
              </a:ext>
            </a:extLst>
          </p:cNvPr>
          <p:cNvSpPr/>
          <p:nvPr/>
        </p:nvSpPr>
        <p:spPr>
          <a:xfrm>
            <a:off x="1850400" y="4126534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Gene mutation prediction based on whole slide images in colon and rectum adenocarcinoma using integrated deep learning pipeline </a:t>
            </a:r>
          </a:p>
        </p:txBody>
      </p:sp>
    </p:spTree>
    <p:extLst>
      <p:ext uri="{BB962C8B-B14F-4D97-AF65-F5344CB8AC3E}">
        <p14:creationId xmlns:p14="http://schemas.microsoft.com/office/powerpoint/2010/main" val="176479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14EB60D-852D-1385-B004-47DE255F3D61}"/>
              </a:ext>
            </a:extLst>
          </p:cNvPr>
          <p:cNvSpPr/>
          <p:nvPr/>
        </p:nvSpPr>
        <p:spPr>
          <a:xfrm>
            <a:off x="507373" y="320496"/>
            <a:ext cx="2731127" cy="572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B8A500-5907-1821-C956-4680E65EC502}"/>
              </a:ext>
            </a:extLst>
          </p:cNvPr>
          <p:cNvGrpSpPr/>
          <p:nvPr/>
        </p:nvGrpSpPr>
        <p:grpSpPr>
          <a:xfrm>
            <a:off x="889991" y="1137433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337F93A3-EC5E-36C3-1C86-A26BB53ED308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BCB937-2B30-DD2D-1451-9239E234443D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C6C377-BDC9-3103-989E-9969B967D6BA}"/>
              </a:ext>
            </a:extLst>
          </p:cNvPr>
          <p:cNvSpPr/>
          <p:nvPr/>
        </p:nvSpPr>
        <p:spPr>
          <a:xfrm>
            <a:off x="1670425" y="113448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Finish AACR abstract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165862C-A874-11F2-3CC4-CEA71890B66E}"/>
              </a:ext>
            </a:extLst>
          </p:cNvPr>
          <p:cNvGrpSpPr/>
          <p:nvPr/>
        </p:nvGrpSpPr>
        <p:grpSpPr>
          <a:xfrm>
            <a:off x="898259" y="2148463"/>
            <a:ext cx="720000" cy="769441"/>
            <a:chOff x="1498967" y="3890940"/>
            <a:chExt cx="720000" cy="769441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F7A45220-E76A-02A3-EA01-103B5DABFDE2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3E8ADEB-4D66-EF2E-2B18-3258CEBBF92E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15162E7-4A64-8511-3396-3E8DB7090296}"/>
              </a:ext>
            </a:extLst>
          </p:cNvPr>
          <p:cNvSpPr/>
          <p:nvPr/>
        </p:nvSpPr>
        <p:spPr>
          <a:xfrm>
            <a:off x="1678692" y="2145515"/>
            <a:ext cx="9816621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Aggregate into slide-level prediction for individual CNN model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DD521A5-1636-7A46-952E-40CEC81CDE40}"/>
              </a:ext>
            </a:extLst>
          </p:cNvPr>
          <p:cNvGrpSpPr/>
          <p:nvPr/>
        </p:nvGrpSpPr>
        <p:grpSpPr>
          <a:xfrm>
            <a:off x="889991" y="3159493"/>
            <a:ext cx="720000" cy="769441"/>
            <a:chOff x="1498967" y="3890940"/>
            <a:chExt cx="720000" cy="7694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C0966E5-6056-492C-C75F-D577972561F9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23717D7-DA0B-CAF2-D1B1-55A59718996C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0E17CDD-5459-DE38-2698-BFA0559F322B}"/>
              </a:ext>
            </a:extLst>
          </p:cNvPr>
          <p:cNvSpPr/>
          <p:nvPr/>
        </p:nvSpPr>
        <p:spPr>
          <a:xfrm>
            <a:off x="1670425" y="315654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Try to predict another gene</a:t>
            </a:r>
          </a:p>
        </p:txBody>
      </p:sp>
    </p:spTree>
    <p:extLst>
      <p:ext uri="{BB962C8B-B14F-4D97-AF65-F5344CB8AC3E}">
        <p14:creationId xmlns:p14="http://schemas.microsoft.com/office/powerpoint/2010/main" val="29764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2" y="258747"/>
            <a:ext cx="317391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WSIs data processing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F864E9-7582-A024-0B1B-E095695D6C17}"/>
              </a:ext>
            </a:extLst>
          </p:cNvPr>
          <p:cNvSpPr txBox="1"/>
          <p:nvPr/>
        </p:nvSpPr>
        <p:spPr>
          <a:xfrm>
            <a:off x="911942" y="825702"/>
            <a:ext cx="103681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training, validation </a:t>
            </a: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testing dataset of each class is composed of </a:t>
            </a: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0%, 10% and 20% combination of TCGA-COAD and TCGA-READ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3">
            <a:extLst>
              <a:ext uri="{FF2B5EF4-FFF2-40B4-BE49-F238E27FC236}">
                <a16:creationId xmlns:a16="http://schemas.microsoft.com/office/drawing/2014/main" id="{28DDDD97-E319-7A16-D401-E2CA93A5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81646"/>
              </p:ext>
            </p:extLst>
          </p:nvPr>
        </p:nvGraphicFramePr>
        <p:xfrm>
          <a:off x="810533" y="1578292"/>
          <a:ext cx="10570933" cy="1463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2623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968171">
                  <a:extLst>
                    <a:ext uri="{9D8B030D-6E8A-4147-A177-3AD203B41FA5}">
                      <a16:colId xmlns:a16="http://schemas.microsoft.com/office/drawing/2014/main" val="1417375228"/>
                    </a:ext>
                  </a:extLst>
                </a:gridCol>
                <a:gridCol w="1968171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  <a:gridCol w="2170984">
                  <a:extLst>
                    <a:ext uri="{9D8B030D-6E8A-4147-A177-3AD203B41FA5}">
                      <a16:colId xmlns:a16="http://schemas.microsoft.com/office/drawing/2014/main" val="2018274349"/>
                    </a:ext>
                  </a:extLst>
                </a:gridCol>
                <a:gridCol w="2170984">
                  <a:extLst>
                    <a:ext uri="{9D8B030D-6E8A-4147-A177-3AD203B41FA5}">
                      <a16:colId xmlns:a16="http://schemas.microsoft.com/office/drawing/2014/main" val="581405732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dataset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dataset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dataset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KRAS</a:t>
                      </a:r>
                      <a:r>
                        <a:rPr lang="zh-TW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KRAS mutation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496693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0494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7FC4F9B-683A-43E1-40AB-E1CEE83B5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3043" y="3277771"/>
            <a:ext cx="5765912" cy="35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116511</TotalTime>
  <Words>299</Words>
  <Application>Microsoft Office PowerPoint</Application>
  <PresentationFormat>寬螢幕</PresentationFormat>
  <Paragraphs>88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田庚昀</cp:lastModifiedBy>
  <cp:revision>2457</cp:revision>
  <dcterms:created xsi:type="dcterms:W3CDTF">2022-09-18T02:51:45Z</dcterms:created>
  <dcterms:modified xsi:type="dcterms:W3CDTF">2023-10-20T04:12:10Z</dcterms:modified>
</cp:coreProperties>
</file>